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5"/>
  </p:notesMasterIdLst>
  <p:handoutMasterIdLst>
    <p:handoutMasterId r:id="rId36"/>
  </p:handoutMasterIdLst>
  <p:sldIdLst>
    <p:sldId id="256" r:id="rId2"/>
    <p:sldId id="288" r:id="rId3"/>
    <p:sldId id="318" r:id="rId4"/>
    <p:sldId id="319" r:id="rId5"/>
    <p:sldId id="290" r:id="rId6"/>
    <p:sldId id="291" r:id="rId7"/>
    <p:sldId id="294" r:id="rId8"/>
    <p:sldId id="293" r:id="rId9"/>
    <p:sldId id="299" r:id="rId10"/>
    <p:sldId id="295" r:id="rId11"/>
    <p:sldId id="296" r:id="rId12"/>
    <p:sldId id="297" r:id="rId13"/>
    <p:sldId id="303" r:id="rId14"/>
    <p:sldId id="304" r:id="rId15"/>
    <p:sldId id="298" r:id="rId16"/>
    <p:sldId id="328" r:id="rId17"/>
    <p:sldId id="302" r:id="rId18"/>
    <p:sldId id="300" r:id="rId19"/>
    <p:sldId id="301" r:id="rId20"/>
    <p:sldId id="309" r:id="rId21"/>
    <p:sldId id="310" r:id="rId22"/>
    <p:sldId id="317" r:id="rId23"/>
    <p:sldId id="315" r:id="rId24"/>
    <p:sldId id="314" r:id="rId25"/>
    <p:sldId id="308" r:id="rId26"/>
    <p:sldId id="305" r:id="rId27"/>
    <p:sldId id="316" r:id="rId28"/>
    <p:sldId id="306" r:id="rId29"/>
    <p:sldId id="307" r:id="rId30"/>
    <p:sldId id="327" r:id="rId31"/>
    <p:sldId id="323" r:id="rId32"/>
    <p:sldId id="320" r:id="rId33"/>
    <p:sldId id="321" r:id="rId3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02"/>
    <p:restoredTop sz="94740"/>
  </p:normalViewPr>
  <p:slideViewPr>
    <p:cSldViewPr snapToGrid="0" snapToObjects="1">
      <p:cViewPr varScale="1">
        <p:scale>
          <a:sx n="78" d="100"/>
          <a:sy n="78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89/blob/master/notes/graphs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hyperlink" Target="https://github.com/parrt/msds689/blob/master/notes/code/prefix_trie.py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.stanford.edu/data/facebook_combined.txt.gz" TargetMode="External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rrt/msds689/blob/master/notes/code/viz_facebook.py" TargetMode="Externa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USFCA-MSDS/msds689/blob/master/notes/code/distances.csv" TargetMode="External"/><Relationship Id="rId5" Type="http://schemas.openxmlformats.org/officeDocument/2006/relationships/hyperlink" Target="https://github.com/parrt/msds689/blob/master/notes/code/distances.csv" TargetMode="External"/><Relationship Id="rId4" Type="http://schemas.openxmlformats.org/officeDocument/2006/relationships/image" Target="../media/image3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ravelling_salesman_proble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Graphs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It’s all about relationships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Mustafa Hajij</a:t>
            </a:r>
            <a:endParaRPr lang="en-US" dirty="0"/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(review)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fundamental algorithm for answering graph questions</a:t>
            </a:r>
          </a:p>
          <a:p>
            <a:r>
              <a:rPr lang="en-US" dirty="0"/>
              <a:t>Visits all reachable nodes from p, avoiding cycles</a:t>
            </a:r>
          </a:p>
          <a:p>
            <a:r>
              <a:rPr lang="en-US" dirty="0"/>
              <a:t>Go deep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968684" y="3772738"/>
            <a:ext cx="722101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walk_graph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visited=set()):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walk_graph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(q, visited)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835" y="130897"/>
            <a:ext cx="3364255" cy="15597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68684" y="6088559"/>
            <a:ext cx="68707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O(</a:t>
            </a:r>
            <a:r>
              <a:rPr lang="en-US" sz="2200" dirty="0" err="1"/>
              <a:t>n,m</a:t>
            </a:r>
            <a:r>
              <a:rPr lang="en-US" sz="2200" dirty="0"/>
              <a:t>) = n + m, for n </a:t>
            </a:r>
            <a:r>
              <a:rPr lang="en-US" sz="2200" b="1" dirty="0"/>
              <a:t>nodes</a:t>
            </a:r>
            <a:r>
              <a:rPr lang="en-US" sz="2200" dirty="0"/>
              <a:t>, m </a:t>
            </a:r>
            <a:r>
              <a:rPr lang="en-US" sz="2200" b="1" dirty="0"/>
              <a:t>edges</a:t>
            </a:r>
            <a:r>
              <a:rPr lang="en-US" sz="2200" dirty="0"/>
              <a:t>; m can be n^2</a:t>
            </a:r>
            <a:br>
              <a:rPr lang="en-US" sz="2200" dirty="0"/>
            </a:br>
            <a:r>
              <a:rPr lang="en-US" sz="2200" dirty="0"/>
              <a:t>(counts node visits, edge traversals)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98FC0D-9F7D-054E-9635-3361BCEC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000" y="2743199"/>
            <a:ext cx="3195089" cy="3111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61774A-88F7-2543-8B09-6205FF68B00C}"/>
              </a:ext>
            </a:extLst>
          </p:cNvPr>
          <p:cNvSpPr txBox="1"/>
          <p:nvPr/>
        </p:nvSpPr>
        <p:spPr>
          <a:xfrm>
            <a:off x="8493290" y="5973346"/>
            <a:ext cx="3825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Algorithms book by Sedgewick, Wayne</a:t>
            </a:r>
          </a:p>
        </p:txBody>
      </p:sp>
    </p:spTree>
    <p:extLst>
      <p:ext uri="{BB962C8B-B14F-4D97-AF65-F5344CB8AC3E}">
        <p14:creationId xmlns:p14="http://schemas.microsoft.com/office/powerpoint/2010/main" val="71710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198"/>
          </a:xfrm>
        </p:spPr>
        <p:txBody>
          <a:bodyPr/>
          <a:lstStyle/>
          <a:p>
            <a:r>
              <a:rPr lang="en-US" dirty="0"/>
              <a:t>Is there a cycle (p can reach p)?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9226"/>
            <a:ext cx="10515600" cy="5077737"/>
          </a:xfrm>
        </p:spPr>
        <p:txBody>
          <a:bodyPr/>
          <a:lstStyle/>
          <a:p>
            <a:r>
              <a:rPr lang="en-US" dirty="0"/>
              <a:t>E.g., can I get back to starting spot via one-way streets?</a:t>
            </a:r>
          </a:p>
          <a:p>
            <a:r>
              <a:rPr lang="en-US" dirty="0"/>
              <a:t>If we run into starting node in visited set, return True;</a:t>
            </a:r>
            <a:br>
              <a:rPr lang="en-US" dirty="0"/>
            </a:br>
            <a:r>
              <a:rPr lang="en-US" dirty="0">
                <a:solidFill>
                  <a:schemeClr val="accent5"/>
                </a:solidFill>
              </a:rPr>
              <a:t>blue</a:t>
            </a:r>
            <a:r>
              <a:rPr lang="en-US" dirty="0"/>
              <a:t> means different than plain walk: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1271631" y="2468171"/>
            <a:ext cx="9818127" cy="41549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bool: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p,p,set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())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start:Node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visited) -&gt; bool: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visited: 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p is start: return True # we find start?</a:t>
            </a:r>
          </a:p>
          <a:p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       return False # can't loop forever so don’t chase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c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start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q, visited)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c: return True # found it, we can stop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return False</a:t>
            </a:r>
          </a:p>
        </p:txBody>
      </p:sp>
    </p:spTree>
    <p:extLst>
      <p:ext uri="{BB962C8B-B14F-4D97-AF65-F5344CB8AC3E}">
        <p14:creationId xmlns:p14="http://schemas.microsoft.com/office/powerpoint/2010/main" val="2109500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7388"/>
          </a:xfrm>
        </p:spPr>
        <p:txBody>
          <a:bodyPr/>
          <a:lstStyle/>
          <a:p>
            <a:r>
              <a:rPr lang="en-US" dirty="0"/>
              <a:t>Find set of nodes p can reach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152939"/>
            <a:ext cx="11243553" cy="5024024"/>
          </a:xfrm>
        </p:spPr>
        <p:txBody>
          <a:bodyPr>
            <a:normAutofit/>
          </a:bodyPr>
          <a:lstStyle/>
          <a:p>
            <a:r>
              <a:rPr lang="en-US" sz="2400" dirty="0"/>
              <a:t>E.g., can we reach city y from city x (hint: Juneau not accessible)?</a:t>
            </a:r>
          </a:p>
          <a:p>
            <a:r>
              <a:rPr lang="en-US" sz="2400" dirty="0"/>
              <a:t>Need two sets, one for avoiding cycles, another for reached nodes</a:t>
            </a:r>
          </a:p>
          <a:p>
            <a:r>
              <a:rPr lang="en-US" sz="2400" dirty="0"/>
              <a:t>If we used visited for both, then p would also appear to reach itself, which might not be true; we add start node to visited but doesn't mean we can return to start via any path in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998216" y="3204827"/>
            <a:ext cx="7780029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reachable(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reaches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();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reachable_(p, 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set())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return reaches</a:t>
            </a:r>
          </a:p>
          <a:p>
            <a:endParaRPr lang="en-US" sz="20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reachable_(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reaches:set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.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add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0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reaches.add</a:t>
            </a:r>
            <a:r>
              <a:rPr lang="mr-IN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0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)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# add only if we traverse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    reachable_(q, reaches, visited)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490" y="0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https://github.com/parrt/msds689/blob/master/notes/graphs.ipynb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3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D2E27-F029-8F4C-8809-06DDAF244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7570" cy="1325563"/>
          </a:xfrm>
        </p:spPr>
        <p:txBody>
          <a:bodyPr/>
          <a:lstStyle/>
          <a:p>
            <a:r>
              <a:rPr lang="en-US" dirty="0"/>
              <a:t>Find set of nodes p can reach, track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0C7F7-ADF4-964C-94C6-A0E7937F1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783"/>
            <a:ext cx="10515600" cy="4776180"/>
          </a:xfrm>
        </p:spPr>
        <p:txBody>
          <a:bodyPr/>
          <a:lstStyle/>
          <a:p>
            <a:r>
              <a:rPr lang="en-US" dirty="0"/>
              <a:t>E.g., how many hops from person A to B in social network?</a:t>
            </a:r>
          </a:p>
          <a:p>
            <a:r>
              <a:rPr lang="en-US" dirty="0"/>
              <a:t>Track node-&gt;depth map, not just set of nodes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F48A4-4564-CD45-B6F8-DC1214DADCFE}"/>
              </a:ext>
            </a:extLst>
          </p:cNvPr>
          <p:cNvSpPr txBox="1"/>
          <p:nvPr/>
        </p:nvSpPr>
        <p:spPr>
          <a:xfrm>
            <a:off x="847687" y="2495471"/>
            <a:ext cx="10737956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depths(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 =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{}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depths_(p, reaches,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depth=0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reaches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depths_(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reaches:dict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</a:t>
            </a:r>
            <a:r>
              <a:rPr lang="en-US" sz="22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reaches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 return</a:t>
            </a:r>
          </a:p>
          <a:p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   reaches[p] = depth # distance to p from start (could be 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depths_(q, reaches,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depth+1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23A79-3941-454E-B6B3-BD1A58A3ECA8}"/>
              </a:ext>
            </a:extLst>
          </p:cNvPr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4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BCBA-DE92-6748-A759-28AD32F4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neighborhood within k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C30A5-C8DD-EE40-ADAE-18F4F4386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506"/>
            <a:ext cx="10515600" cy="4873457"/>
          </a:xfrm>
        </p:spPr>
        <p:txBody>
          <a:bodyPr/>
          <a:lstStyle/>
          <a:p>
            <a:r>
              <a:rPr lang="en-US" dirty="0"/>
              <a:t>E.g., find all friends within k friend hops</a:t>
            </a:r>
          </a:p>
          <a:p>
            <a:r>
              <a:rPr lang="en-US" dirty="0"/>
              <a:t>Track </a:t>
            </a:r>
            <a:r>
              <a:rPr lang="en-US" dirty="0" err="1"/>
              <a:t>dict</a:t>
            </a:r>
            <a:r>
              <a:rPr lang="en-US" dirty="0"/>
              <a:t> node-&gt;depth, stop when we reach depth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3CF86-04E5-AD4C-9BF5-C26725F54548}"/>
              </a:ext>
            </a:extLst>
          </p:cNvPr>
          <p:cNvSpPr txBox="1"/>
          <p:nvPr/>
        </p:nvSpPr>
        <p:spPr>
          <a:xfrm>
            <a:off x="225116" y="2360534"/>
            <a:ext cx="11720450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neighbors(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neighbors_(p, k, reaches, depth=0)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reaches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neighbors_(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reaches:dict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depth:int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reaches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or depth&gt;k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 return # terminate at depth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reaches[p] = depth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neighbors_(q,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reaches, depth+1)</a:t>
            </a:r>
          </a:p>
        </p:txBody>
      </p:sp>
    </p:spTree>
    <p:extLst>
      <p:ext uri="{BB962C8B-B14F-4D97-AF65-F5344CB8AC3E}">
        <p14:creationId xmlns:p14="http://schemas.microsoft.com/office/powerpoint/2010/main" val="377623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first path from p to q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25413" y="5391921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recursion tree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488668"/>
            <a:ext cx="787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https://github.com/USFCA-MSDS/msds689/blob/master/notes/graphs.ipynb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271617-6FC1-E54D-A95F-71F228E40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908" y="1935677"/>
            <a:ext cx="8065593" cy="34059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4BD45E-F3FA-9A4B-98DD-3381614D3E67}"/>
              </a:ext>
            </a:extLst>
          </p:cNvPr>
          <p:cNvSpPr txBox="1"/>
          <p:nvPr/>
        </p:nvSpPr>
        <p:spPr>
          <a:xfrm>
            <a:off x="7938281" y="1403325"/>
            <a:ext cx="349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Track path to each node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0CC84-2243-1C44-9A2A-66C6B7E6204C}"/>
              </a:ext>
            </a:extLst>
          </p:cNvPr>
          <p:cNvCxnSpPr>
            <a:cxnSpLocks/>
          </p:cNvCxnSpPr>
          <p:nvPr/>
        </p:nvCxnSpPr>
        <p:spPr>
          <a:xfrm flipH="1">
            <a:off x="7103186" y="1634158"/>
            <a:ext cx="912648" cy="475821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5444E36-5570-CF41-90E4-8637E77B1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5" y="1516386"/>
            <a:ext cx="3230880" cy="442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01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first path from p to 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239291" y="1552752"/>
            <a:ext cx="8295921" cy="36471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path(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q:Node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list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return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21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())</a:t>
            </a:r>
          </a:p>
          <a:p>
            <a:endParaRPr lang="mr-IN" sz="21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path_(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q:Node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path:list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if p is q: return path        # found q!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if p in visited: return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None  # avoid cycles</a:t>
            </a:r>
          </a:p>
          <a:p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.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add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for e in 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pa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e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+[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e</a:t>
            </a:r>
            <a:r>
              <a:rPr lang="mr-IN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if pa is not None: return pa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return None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488668"/>
            <a:ext cx="787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https://github.com/USFCA-MSDS/msds689/blob/master/notes/graphs.ipynb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F3A0A8-0616-D94D-97C0-8AFBD9A290D3}"/>
              </a:ext>
            </a:extLst>
          </p:cNvPr>
          <p:cNvSpPr txBox="1"/>
          <p:nvPr/>
        </p:nvSpPr>
        <p:spPr>
          <a:xfrm>
            <a:off x="130644" y="5382620"/>
            <a:ext cx="6566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Must track path not just set of reachable nodes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271617-6FC1-E54D-A95F-71F228E40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098" y="4239942"/>
            <a:ext cx="4979258" cy="2102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1C9C6-5C5A-BE4B-9181-B89BE57C7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121" y="595423"/>
            <a:ext cx="2556317" cy="350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55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DB491-0454-E047-A121-C8781BF5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 vs 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97FAD-C3CD-B24C-A3B6-E054F0211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all children then grandchildren…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36918-2CD7-8B4D-8437-495084F2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9" y="3053945"/>
            <a:ext cx="3111111" cy="2130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EE4738-01DF-7044-BFFC-0BD233FBC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487" y="3068177"/>
            <a:ext cx="3104534" cy="2126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E4B6F-4C6F-F941-88B4-53D318F50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108" y="3081358"/>
            <a:ext cx="3085289" cy="2113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80400-D27D-BE4D-8147-B8AA7849A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3045" y="72286"/>
            <a:ext cx="2087632" cy="20266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44DF7A-068A-2143-AF6D-2A2A52F5D563}"/>
              </a:ext>
            </a:extLst>
          </p:cNvPr>
          <p:cNvSpPr txBox="1"/>
          <p:nvPr/>
        </p:nvSpPr>
        <p:spPr>
          <a:xfrm>
            <a:off x="8951054" y="2069781"/>
            <a:ext cx="3274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Algorithms book by Sedgewick, Wayne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83015-360B-994B-903B-676639DD67D8}"/>
              </a:ext>
            </a:extLst>
          </p:cNvPr>
          <p:cNvSpPr txBox="1"/>
          <p:nvPr/>
        </p:nvSpPr>
        <p:spPr>
          <a:xfrm>
            <a:off x="0" y="6514271"/>
            <a:ext cx="5546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Todo</a:t>
            </a:r>
            <a:r>
              <a:rPr lang="en-US" sz="1400" dirty="0"/>
              <a:t>: show worklist growing/shrinking here or next slide (animation)</a:t>
            </a:r>
          </a:p>
        </p:txBody>
      </p:sp>
    </p:spTree>
    <p:extLst>
      <p:ext uri="{BB962C8B-B14F-4D97-AF65-F5344CB8AC3E}">
        <p14:creationId xmlns:p14="http://schemas.microsoft.com/office/powerpoint/2010/main" val="1106079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Maintains work list of nodes and visited set</a:t>
            </a:r>
          </a:p>
          <a:p>
            <a:r>
              <a:rPr lang="en-US" b="1" dirty="0"/>
              <a:t> BFS</a:t>
            </a:r>
            <a:r>
              <a:rPr lang="en-US" dirty="0"/>
              <a:t>	 </a:t>
            </a:r>
            <a:r>
              <a:rPr lang="en-US" b="1" dirty="0"/>
              <a:t>DFS</a:t>
            </a:r>
            <a:br>
              <a:rPr lang="en-US" dirty="0"/>
            </a:br>
            <a:r>
              <a:rPr lang="en-US" dirty="0"/>
              <a:t>Visit A	Visit A</a:t>
            </a:r>
            <a:br>
              <a:rPr lang="en-US" dirty="0"/>
            </a:br>
            <a:r>
              <a:rPr lang="en-US" dirty="0"/>
              <a:t>Visit B	Visit B</a:t>
            </a:r>
            <a:br>
              <a:rPr lang="en-US" dirty="0"/>
            </a:br>
            <a:r>
              <a:rPr lang="en-US" dirty="0"/>
              <a:t>Visit D	Visit C</a:t>
            </a:r>
            <a:br>
              <a:rPr lang="en-US" dirty="0"/>
            </a:br>
            <a:r>
              <a:rPr lang="en-US" dirty="0"/>
              <a:t>Visit C	Visit D</a:t>
            </a:r>
            <a:br>
              <a:rPr lang="en-US" dirty="0"/>
            </a:br>
            <a:r>
              <a:rPr lang="en-US" dirty="0"/>
              <a:t>Visit E	Visit E</a:t>
            </a:r>
          </a:p>
          <a:p>
            <a:r>
              <a:rPr lang="en-US" dirty="0"/>
              <a:t>Add to work list end, pull</a:t>
            </a:r>
            <a:br>
              <a:rPr lang="en-US" dirty="0"/>
            </a:br>
            <a:r>
              <a:rPr lang="en-US" dirty="0"/>
              <a:t>from front (queue)</a:t>
            </a:r>
          </a:p>
          <a:p>
            <a:r>
              <a:rPr lang="en-US" i="1" dirty="0" err="1"/>
              <a:t>Nonrecursive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5190259" y="2409804"/>
            <a:ext cx="6560754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BFS(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root:LNode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{root}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worklist = [root]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(worklist)&gt;0: 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worklist.pop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(0)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# dequeue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print(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f“Visit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{p}”)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for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:  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if q not in visited: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worklist.append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8896F0-1965-1B43-AC7E-5466C139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645" y="73633"/>
            <a:ext cx="1689100" cy="219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D1F568-DC95-BD72-1AC9-58891012760C}"/>
              </a:ext>
            </a:extLst>
          </p:cNvPr>
          <p:cNvSpPr txBox="1"/>
          <p:nvPr/>
        </p:nvSpPr>
        <p:spPr>
          <a:xfrm>
            <a:off x="0" y="6488668"/>
            <a:ext cx="787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https://github.com/USFCA-MSDS/msds689/blob/master/notes/graphs.ipynb</a:t>
            </a:r>
          </a:p>
        </p:txBody>
      </p:sp>
    </p:spTree>
    <p:extLst>
      <p:ext uri="{BB962C8B-B14F-4D97-AF65-F5344CB8AC3E}">
        <p14:creationId xmlns:p14="http://schemas.microsoft.com/office/powerpoint/2010/main" val="810801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b="1" dirty="0"/>
              <a:t>shortest</a:t>
            </a:r>
            <a:r>
              <a:rPr lang="en-US" dirty="0"/>
              <a:t> path from p to q?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554" y="1825624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BFS where work list is</a:t>
            </a:r>
            <a:br>
              <a:rPr lang="en-US" dirty="0"/>
            </a:br>
            <a:r>
              <a:rPr lang="en-US" dirty="0"/>
              <a:t>a list of paths not list</a:t>
            </a:r>
            <a:br>
              <a:rPr lang="en-US" dirty="0"/>
            </a:br>
            <a:r>
              <a:rPr lang="en-US" dirty="0"/>
              <a:t>of nodes</a:t>
            </a:r>
          </a:p>
          <a:p>
            <a:r>
              <a:rPr lang="en-US" dirty="0"/>
              <a:t>Tail of path is where</a:t>
            </a:r>
            <a:br>
              <a:rPr lang="en-US" dirty="0"/>
            </a:br>
            <a:r>
              <a:rPr lang="en-US" dirty="0"/>
              <a:t>we left off working on it</a:t>
            </a:r>
          </a:p>
          <a:p>
            <a:r>
              <a:rPr lang="en-US" dirty="0"/>
              <a:t>By searching all</a:t>
            </a:r>
            <a:br>
              <a:rPr lang="en-US" dirty="0"/>
            </a:br>
            <a:r>
              <a:rPr lang="en-US" dirty="0"/>
              <a:t>children before going</a:t>
            </a:r>
            <a:br>
              <a:rPr lang="en-US" dirty="0"/>
            </a:br>
            <a:r>
              <a:rPr lang="en-US" dirty="0"/>
              <a:t>deeper, we auto-</a:t>
            </a:r>
            <a:br>
              <a:rPr lang="en-US" dirty="0"/>
            </a:br>
            <a:r>
              <a:rPr lang="en-US" dirty="0"/>
              <a:t>magically find paths</a:t>
            </a:r>
            <a:br>
              <a:rPr lang="en-US" dirty="0"/>
            </a:br>
            <a:r>
              <a:rPr lang="en-US" dirty="0"/>
              <a:t>with shortest</a:t>
            </a:r>
            <a:br>
              <a:rPr lang="en-US" dirty="0"/>
            </a:br>
            <a:r>
              <a:rPr lang="en-US" dirty="0"/>
              <a:t>(unweighted) lengths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4795404" y="2093079"/>
            <a:ext cx="7133359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shortest(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root:Node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target:Node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{root}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worklist = [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[root]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] # list of paths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(worklist)&gt;0: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worklist.pop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p = path[-1] # tail of path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p is target: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return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path</a:t>
            </a:r>
            <a:endParaRPr lang="mr-IN" sz="2200" dirty="0">
              <a:solidFill>
                <a:schemeClr val="accent5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for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if q not in visited: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worklist.append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+[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241" y="230693"/>
            <a:ext cx="2603500" cy="160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24DF3D-96F0-3A43-4924-28F2C690EF13}"/>
              </a:ext>
            </a:extLst>
          </p:cNvPr>
          <p:cNvSpPr txBox="1"/>
          <p:nvPr/>
        </p:nvSpPr>
        <p:spPr>
          <a:xfrm>
            <a:off x="0" y="6488668"/>
            <a:ext cx="787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https://github.com/USFCA-MSDS/msds689/blob/master/notes/graphs.ipynb</a:t>
            </a:r>
          </a:p>
        </p:txBody>
      </p:sp>
    </p:spTree>
    <p:extLst>
      <p:ext uri="{BB962C8B-B14F-4D97-AF65-F5344CB8AC3E}">
        <p14:creationId xmlns:p14="http://schemas.microsoft.com/office/powerpoint/2010/main" val="706130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69BC-FCD0-3641-BD6D-5B96C241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graph?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79349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 graph is a collection of connected element pairs, </a:t>
                </a:r>
                <a:r>
                  <a:rPr lang="en-US" dirty="0" err="1"/>
                  <a:t>u⇾v</a:t>
                </a:r>
                <a:r>
                  <a:rPr lang="en-US" dirty="0"/>
                  <a:t> or u−v</a:t>
                </a:r>
              </a:p>
              <a:p>
                <a:r>
                  <a:rPr lang="en-US" dirty="0"/>
                  <a:t>As with a tree, a graph is the aggregate of nodes/edges</a:t>
                </a:r>
              </a:p>
              <a:p>
                <a:r>
                  <a:rPr lang="en-US" dirty="0"/>
                  <a:t>Nodes can be email addresses, map locations, documents, tasks to perform, URLs on the web, customers, computers on network, friends, observations, sensors, states in </a:t>
                </a:r>
                <a:r>
                  <a:rPr lang="en-US" dirty="0" err="1"/>
                  <a:t>markov</a:t>
                </a:r>
                <a:r>
                  <a:rPr lang="en-US" dirty="0"/>
                  <a:t> chain, </a:t>
                </a:r>
                <a:r>
                  <a:rPr lang="mr-IN" dirty="0"/>
                  <a:t>…</a:t>
                </a:r>
                <a:endParaRPr lang="en-US" dirty="0"/>
              </a:p>
              <a:p>
                <a:r>
                  <a:rPr lang="en-US" dirty="0"/>
                  <a:t>Terms: </a:t>
                </a:r>
                <a:r>
                  <a:rPr lang="en-US" i="1" dirty="0"/>
                  <a:t>nodes</a:t>
                </a:r>
                <a:r>
                  <a:rPr lang="en-US" dirty="0"/>
                  <a:t> or </a:t>
                </a:r>
                <a:r>
                  <a:rPr lang="en-US" i="1" dirty="0"/>
                  <a:t>vertices</a:t>
                </a:r>
                <a:r>
                  <a:rPr lang="en-US" dirty="0"/>
                  <a:t> connected with </a:t>
                </a:r>
                <a:r>
                  <a:rPr lang="en-US" i="1" dirty="0"/>
                  <a:t>edges</a:t>
                </a:r>
                <a:r>
                  <a:rPr lang="en-US" dirty="0"/>
                  <a:t>, which can have labels; e.g., recall the </a:t>
                </a:r>
                <a:r>
                  <a:rPr lang="en-US" dirty="0" err="1"/>
                  <a:t>Trie</a:t>
                </a:r>
                <a:r>
                  <a:rPr lang="en-US" dirty="0"/>
                  <a:t> graph with labeled edges</a:t>
                </a:r>
              </a:p>
              <a:p>
                <a:r>
                  <a:rPr lang="en-US" i="1" dirty="0"/>
                  <a:t>Directed</a:t>
                </a:r>
                <a:r>
                  <a:rPr lang="en-US" dirty="0"/>
                  <a:t> graphs have arrows as edges but </a:t>
                </a:r>
                <a:r>
                  <a:rPr lang="en-US" i="1" dirty="0"/>
                  <a:t>undirected</a:t>
                </a:r>
                <a:r>
                  <a:rPr lang="en-US" dirty="0"/>
                  <a:t> use lines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nodes, </a:t>
                </a:r>
                <a:r>
                  <a:rPr lang="en-US" dirty="0" err="1"/>
                  <a:t>num</a:t>
                </a:r>
                <a:r>
                  <a:rPr lang="en-US" dirty="0"/>
                  <a:t> directed edges is &gt;=0 and &lt;=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nodes could connect to all other nodes and itself; if no self cycles then the max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79349" cy="4351338"/>
              </a:xfrm>
              <a:blipFill>
                <a:blip r:embed="rId2"/>
                <a:stretch>
                  <a:fillRect l="-831" t="-2907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22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D267DE-6D70-F94F-9D8A-509E8742A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590" y="1437640"/>
            <a:ext cx="3413759" cy="3982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B68ED1-9136-AC4F-AD3A-A2AC37A5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" y="365125"/>
            <a:ext cx="10679430" cy="1325563"/>
          </a:xfrm>
        </p:spPr>
        <p:txBody>
          <a:bodyPr/>
          <a:lstStyle/>
          <a:p>
            <a:r>
              <a:rPr lang="en-US" dirty="0"/>
              <a:t>Topological sort (acyclic graphs)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0F687-F718-2B49-AC84-AC579668FC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4370" y="1825625"/>
                <a:ext cx="1067943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Find linear ordering of nodes in</a:t>
                </a:r>
                <a:br>
                  <a:rPr lang="en-US" dirty="0"/>
                </a:br>
                <a:r>
                  <a:rPr lang="en-US" dirty="0"/>
                  <a:t>directed acyclic graph such that all constraints,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are satisfied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depends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so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must come before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mean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precedes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Examples: task ordering or course </a:t>
                </a:r>
                <a:r>
                  <a:rPr lang="en-US" dirty="0" err="1"/>
                  <a:t>prereq</a:t>
                </a:r>
                <a:r>
                  <a:rPr lang="en-US" dirty="0"/>
                  <a:t> chain.</a:t>
                </a:r>
              </a:p>
              <a:p>
                <a:r>
                  <a:rPr lang="en-US" dirty="0"/>
                  <a:t>E.g., 502 is </a:t>
                </a:r>
                <a:r>
                  <a:rPr lang="en-US" dirty="0" err="1"/>
                  <a:t>prereq</a:t>
                </a:r>
                <a:r>
                  <a:rPr lang="en-US" dirty="0"/>
                  <a:t> for 621 and 601… </a:t>
                </a:r>
                <a:br>
                  <a:rPr lang="en-US" dirty="0"/>
                </a:br>
                <a:r>
                  <a:rPr lang="en-US" dirty="0"/>
                  <a:t>Find order we should take classes</a:t>
                </a:r>
              </a:p>
              <a:p>
                <a:r>
                  <a:rPr lang="en-US" dirty="0"/>
                  <a:t>Sort is not usually unique</a:t>
                </a:r>
              </a:p>
              <a:p>
                <a:r>
                  <a:rPr lang="en-US" dirty="0"/>
                  <a:t>Cycles are meaningless for dependencies;</a:t>
                </a:r>
                <a:br>
                  <a:rPr lang="en-US" dirty="0"/>
                </a:br>
                <a:r>
                  <a:rPr lang="en-US" dirty="0"/>
                  <a:t>how can 630-01 be attended before itself?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0F687-F718-2B49-AC84-AC579668FC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4370" y="1825625"/>
                <a:ext cx="10679430" cy="4351338"/>
              </a:xfrm>
              <a:blipFill>
                <a:blip r:embed="rId3"/>
                <a:stretch>
                  <a:fillRect l="-950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A8172F1-2173-C749-AD58-1755721A5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641" y="4877432"/>
            <a:ext cx="990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09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D735A-84E7-A744-9442-203477FBE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topological sort (u depends v)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7A868B-0390-3743-BAE3-BDEA1E3AB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380" y="1729731"/>
            <a:ext cx="3556000" cy="314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DB8F9-2854-9443-89FC-2B201812F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80" y="2129229"/>
            <a:ext cx="7429500" cy="1371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97E53A-728F-8B49-8F8D-479021E15088}"/>
              </a:ext>
            </a:extLst>
          </p:cNvPr>
          <p:cNvSpPr/>
          <p:nvPr/>
        </p:nvSpPr>
        <p:spPr>
          <a:xfrm>
            <a:off x="1243415" y="5310971"/>
            <a:ext cx="10142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If u depends on v, any linear ordering where edges point to left is solution</a:t>
            </a:r>
          </a:p>
        </p:txBody>
      </p:sp>
    </p:spTree>
    <p:extLst>
      <p:ext uri="{BB962C8B-B14F-4D97-AF65-F5344CB8AC3E}">
        <p14:creationId xmlns:p14="http://schemas.microsoft.com/office/powerpoint/2010/main" val="1688965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D4569-B70C-3B48-AB10-48228CF3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where u precedes 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00A38-85AF-774A-99D2-5F691A7D7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case, edges must point to the right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EB621-D56B-2140-9A46-8FA25AED6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171" y="64483"/>
            <a:ext cx="3893820" cy="4542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E205C-66A8-CE42-9D1B-9E9D451FC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42210"/>
            <a:ext cx="12209318" cy="9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55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99E5-27E7-0447-A843-8A42CAB29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EE956-E443-F049-95B4-CF1AF3003A1D}"/>
              </a:ext>
            </a:extLst>
          </p:cNvPr>
          <p:cNvSpPr txBox="1"/>
          <p:nvPr/>
        </p:nvSpPr>
        <p:spPr>
          <a:xfrm>
            <a:off x="652513" y="1971921"/>
            <a:ext cx="10515600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sorted:list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(q, sorted, visited)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8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sorted.append</a:t>
            </a:r>
            <a:r>
              <a:rPr lang="en-US" sz="28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(p) # </a:t>
            </a:r>
            <a:r>
              <a:rPr lang="en-US" sz="28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8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done after kids</a:t>
            </a:r>
            <a:endParaRPr lang="mr-IN" sz="2800" dirty="0">
              <a:solidFill>
                <a:schemeClr val="accent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A58B5-D79D-D74A-B618-75F1CAC9CA60}"/>
              </a:ext>
            </a:extLst>
          </p:cNvPr>
          <p:cNvSpPr txBox="1"/>
          <p:nvPr/>
        </p:nvSpPr>
        <p:spPr>
          <a:xfrm>
            <a:off x="548640" y="5522976"/>
            <a:ext cx="2983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(recall: no cycles)</a:t>
            </a:r>
          </a:p>
        </p:txBody>
      </p:sp>
    </p:spTree>
    <p:extLst>
      <p:ext uri="{BB962C8B-B14F-4D97-AF65-F5344CB8AC3E}">
        <p14:creationId xmlns:p14="http://schemas.microsoft.com/office/powerpoint/2010/main" val="1541564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FD031-F900-244E-9173-BC71EA25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multiple roots, hit them 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77130-306B-E044-AE01-0FC15CC22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1" y="2275224"/>
            <a:ext cx="3413759" cy="3982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796E16-26E5-4D42-94C1-C870B629D3B1}"/>
              </a:ext>
            </a:extLst>
          </p:cNvPr>
          <p:cNvSpPr txBox="1"/>
          <p:nvPr/>
        </p:nvSpPr>
        <p:spPr>
          <a:xfrm>
            <a:off x="220200" y="1967349"/>
            <a:ext cx="8260600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# nodes is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edge list mapping from-&gt;to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toposort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nodes:dict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sorted = []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set()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(visited)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(nodes):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[node for node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nodes.values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    if node not in visited]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if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)&gt;0: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anode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[0] # pick a node</a:t>
            </a:r>
            <a:br>
              <a:rPr lang="en-US" sz="2200" dirty="0">
                <a:latin typeface="Monaco" charset="0"/>
                <a:ea typeface="Monaco" charset="0"/>
                <a:cs typeface="Monaco" charset="0"/>
              </a:rPr>
            </a:b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(anode, sorted, visited)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reverse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(sorted)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2D073-87F5-7140-A3EB-D8151444B47B}"/>
              </a:ext>
            </a:extLst>
          </p:cNvPr>
          <p:cNvSpPr txBox="1"/>
          <p:nvPr/>
        </p:nvSpPr>
        <p:spPr>
          <a:xfrm>
            <a:off x="220200" y="6060439"/>
            <a:ext cx="649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reverse </a:t>
            </a:r>
            <a:r>
              <a:rPr lang="en-US" sz="2400" dirty="0" err="1"/>
              <a:t>postorder</a:t>
            </a:r>
            <a:r>
              <a:rPr lang="en-US" sz="2400" dirty="0"/>
              <a:t> here since u precedes 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E97A-A20E-134E-AA79-85CB43B697DB}"/>
              </a:ext>
            </a:extLst>
          </p:cNvPr>
          <p:cNvSpPr/>
          <p:nvPr/>
        </p:nvSpPr>
        <p:spPr>
          <a:xfrm>
            <a:off x="8904701" y="107919"/>
            <a:ext cx="30214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onaco" pitchFamily="2" charset="77"/>
              </a:rPr>
              <a:t>MSDS = """501-&gt;690 </a:t>
            </a:r>
          </a:p>
          <a:p>
            <a:r>
              <a:rPr lang="en-US" dirty="0">
                <a:latin typeface="Monaco" pitchFamily="2" charset="77"/>
              </a:rPr>
              <a:t>502,504,693-&gt;601</a:t>
            </a:r>
          </a:p>
          <a:p>
            <a:r>
              <a:rPr lang="en-US" dirty="0">
                <a:latin typeface="Monaco" pitchFamily="2" charset="77"/>
              </a:rPr>
              <a:t>601-&gt;604 </a:t>
            </a:r>
          </a:p>
          <a:p>
            <a:r>
              <a:rPr lang="en-US" dirty="0">
                <a:latin typeface="Monaco" pitchFamily="2" charset="77"/>
              </a:rPr>
              <a:t>601,604-&gt;623</a:t>
            </a:r>
          </a:p>
          <a:p>
            <a:r>
              <a:rPr lang="en-US" dirty="0">
                <a:latin typeface="Monaco" pitchFamily="2" charset="77"/>
              </a:rPr>
              <a:t>…"""</a:t>
            </a:r>
          </a:p>
        </p:txBody>
      </p:sp>
    </p:spTree>
    <p:extLst>
      <p:ext uri="{BB962C8B-B14F-4D97-AF65-F5344CB8AC3E}">
        <p14:creationId xmlns:p14="http://schemas.microsoft.com/office/powerpoint/2010/main" val="4052054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352F-CE3D-7041-AD7E-CD17118D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9AF3B-7FE8-2941-A4F8-C0A6F984C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203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Graphs are for showing relationships between elements</a:t>
            </a:r>
          </a:p>
          <a:p>
            <a:r>
              <a:rPr lang="en-US" dirty="0"/>
              <a:t>DFS for finding a path or multiple paths or cycles</a:t>
            </a:r>
            <a:br>
              <a:rPr lang="en-US" dirty="0"/>
            </a:br>
            <a:r>
              <a:rPr lang="en-US" dirty="0"/>
              <a:t>(recursive backtracking to find all nodes)</a:t>
            </a:r>
          </a:p>
          <a:p>
            <a:r>
              <a:rPr lang="en-US" dirty="0"/>
              <a:t>BFS for find shortest (in edges) path or neighborhood</a:t>
            </a:r>
          </a:p>
          <a:p>
            <a:r>
              <a:rPr lang="en-US" dirty="0"/>
              <a:t>DFS </a:t>
            </a:r>
            <a:r>
              <a:rPr lang="en-US" dirty="0" err="1"/>
              <a:t>postorder</a:t>
            </a:r>
            <a:r>
              <a:rPr lang="en-US" dirty="0"/>
              <a:t> great for topo sort</a:t>
            </a:r>
          </a:p>
          <a:p>
            <a:r>
              <a:rPr lang="en-US" dirty="0"/>
              <a:t>Recursive </a:t>
            </a:r>
            <a:r>
              <a:rPr lang="en-US" dirty="0" err="1"/>
              <a:t>alg’s</a:t>
            </a:r>
            <a:r>
              <a:rPr lang="en-US" dirty="0"/>
              <a:t> all use </a:t>
            </a:r>
            <a:r>
              <a:rPr lang="en-US" b="1" dirty="0"/>
              <a:t>visited</a:t>
            </a:r>
            <a:r>
              <a:rPr lang="en-US" dirty="0"/>
              <a:t> set or similar to avoid cycles</a:t>
            </a:r>
          </a:p>
          <a:p>
            <a:r>
              <a:rPr lang="en-US" dirty="0"/>
              <a:t>Non-recursive DFS: (use work list stack)</a:t>
            </a:r>
          </a:p>
          <a:p>
            <a:pPr lvl="1"/>
            <a:r>
              <a:rPr lang="en-US" dirty="0"/>
              <a:t>push targets in reverse order onto work list</a:t>
            </a:r>
          </a:p>
          <a:p>
            <a:pPr lvl="1"/>
            <a:r>
              <a:rPr lang="en-US" dirty="0"/>
              <a:t>pop last work list item for next node to process</a:t>
            </a:r>
          </a:p>
          <a:p>
            <a:r>
              <a:rPr lang="en-US" dirty="0"/>
              <a:t>Non-recursive BFS: (use work list queue)</a:t>
            </a:r>
          </a:p>
          <a:p>
            <a:pPr lvl="1"/>
            <a:r>
              <a:rPr lang="en-US" dirty="0"/>
              <a:t>push targets in order onto work list</a:t>
            </a:r>
          </a:p>
          <a:p>
            <a:pPr lvl="1"/>
            <a:r>
              <a:rPr lang="en-US" dirty="0"/>
              <a:t>pull from first position</a:t>
            </a:r>
          </a:p>
        </p:txBody>
      </p:sp>
    </p:spTree>
    <p:extLst>
      <p:ext uri="{BB962C8B-B14F-4D97-AF65-F5344CB8AC3E}">
        <p14:creationId xmlns:p14="http://schemas.microsoft.com/office/powerpoint/2010/main" val="1653462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2E64-84D8-A048-BE5C-C06207FA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graph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CB97C-29E6-8C4B-A5CB-F79E45945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26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18EA-8ABA-B842-B6FE-41ADFDDE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1256-F40D-8947-854D-DD463AED8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directed graph, detect all direct or indirect cycles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p in nodes: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report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iscyclic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4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1B5F-D0CE-BA41-A73B-830D9FB9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E1260F-C0A3-0C49-84F2-C9631FD529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2 lists P,Q and function conn(</a:t>
                </a:r>
                <a:r>
                  <a:rPr lang="en-US" dirty="0" err="1"/>
                  <a:t>p,q</a:t>
                </a:r>
                <a:r>
                  <a:rPr lang="en-US" dirty="0"/>
                  <a:t>)=true if edge p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q exists. P is origin (starting) nodes and Q destination nodes. Report True for P[</a:t>
                </a:r>
                <a:r>
                  <a:rPr lang="en-US" dirty="0" err="1"/>
                  <a:t>i</a:t>
                </a:r>
                <a:r>
                  <a:rPr lang="en-US" dirty="0"/>
                  <a:t>] reaches Q[</a:t>
                </a:r>
                <a:r>
                  <a:rPr lang="en-US" dirty="0" err="1"/>
                  <a:t>i</a:t>
                </a:r>
                <a:r>
                  <a:rPr lang="en-US" dirty="0"/>
                  <a:t>] directly or indirectly</a:t>
                </a:r>
              </a:p>
              <a:p>
                <a:r>
                  <a:rPr lang="en-US" dirty="0"/>
                  <a:t>E.g., P, Q could be cities and conn(</a:t>
                </a:r>
                <a:r>
                  <a:rPr lang="en-US" dirty="0" err="1"/>
                  <a:t>p,q</a:t>
                </a:r>
                <a:r>
                  <a:rPr lang="en-US" dirty="0"/>
                  <a:t>)=true if direct flight p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q</a:t>
                </a:r>
              </a:p>
              <a:p>
                <a:r>
                  <a:rPr lang="en-US" dirty="0"/>
                  <a:t>Create graph using conn(</a:t>
                </a:r>
                <a:r>
                  <a:rPr lang="en-US" dirty="0" err="1"/>
                  <a:t>p,q</a:t>
                </a:r>
                <a:r>
                  <a:rPr lang="en-US" dirty="0"/>
                  <a:t>) for all nodes in P and Q</a:t>
                </a:r>
              </a:p>
              <a:p>
                <a:r>
                  <a:rPr lang="en-US" dirty="0"/>
                  <a:t>For each P[</a:t>
                </a:r>
                <a:r>
                  <a:rPr lang="en-US" dirty="0" err="1"/>
                  <a:t>i</a:t>
                </a:r>
                <a:r>
                  <a:rPr lang="en-US" dirty="0"/>
                  <a:t>], see if Q[</a:t>
                </a:r>
                <a:r>
                  <a:rPr lang="en-US" dirty="0" err="1"/>
                  <a:t>i</a:t>
                </a:r>
                <a:r>
                  <a:rPr lang="en-US" dirty="0"/>
                  <a:t>] is in reaches(P[</a:t>
                </a:r>
                <a:r>
                  <a:rPr lang="en-US" dirty="0" err="1"/>
                  <a:t>i</a:t>
                </a:r>
                <a:r>
                  <a:rPr lang="en-US" dirty="0"/>
                  <a:t>]) 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E1260F-C0A3-0C49-84F2-C9631FD52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629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BB816-975A-FC49-AB82-C84ED6530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Boggle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52E42C-6729-E644-A916-E4DA2DA06C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Given m x n matrix of letters. Find all English words possible by taking one adjacent step to another letter, starting with any letter; one occurrence of each letter per word; you’re given a dictionary (/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dict</a:t>
            </a:r>
            <a:r>
              <a:rPr lang="en-US" dirty="0"/>
              <a:t>/words)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each node in graph, find all words</a:t>
            </a:r>
          </a:p>
          <a:p>
            <a:r>
              <a:rPr lang="en-US" dirty="0"/>
              <a:t>For a specific starting node p, perform cycle-avoiding DFS; at each node q, look up word consisting of all letters on path from p to q, checking for duplicated letters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F7C45-0481-5843-BCCA-71B13CEAE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215" y="3149920"/>
            <a:ext cx="2115727" cy="1371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95880-0367-3444-91B7-24ED7B600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957" y="3111888"/>
            <a:ext cx="2209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7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A356-C646-6D42-90F6-02B604AC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Undirected graph, terms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3F4E4-8D04-6F4D-8D32-32ABFD141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2737" y="1380504"/>
            <a:ext cx="4285617" cy="49313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CB1D6-5194-9A4F-B63F-CA46A41F1EE4}"/>
              </a:ext>
            </a:extLst>
          </p:cNvPr>
          <p:cNvSpPr txBox="1"/>
          <p:nvPr/>
        </p:nvSpPr>
        <p:spPr>
          <a:xfrm>
            <a:off x="838200" y="6311900"/>
            <a:ext cx="5888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From: Algorithms book by Robert Sedgewick and Kevin Wayne</a:t>
            </a:r>
          </a:p>
        </p:txBody>
      </p:sp>
    </p:spTree>
    <p:extLst>
      <p:ext uri="{BB962C8B-B14F-4D97-AF65-F5344CB8AC3E}">
        <p14:creationId xmlns:p14="http://schemas.microsoft.com/office/powerpoint/2010/main" val="753341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70A5-95B7-5149-A0B1-DC8A0EFC9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4704"/>
            <a:ext cx="10515600" cy="825984"/>
          </a:xfrm>
        </p:spPr>
        <p:txBody>
          <a:bodyPr/>
          <a:lstStyle/>
          <a:p>
            <a:r>
              <a:rPr lang="en-US" dirty="0"/>
              <a:t>Exercise: </a:t>
            </a:r>
            <a:r>
              <a:rPr lang="en-US" i="1" dirty="0"/>
              <a:t>Find all words with given prefix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88D32-66F0-4E48-A1BA-73C378E2C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22" y="1837500"/>
            <a:ext cx="10515600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words beginning with "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A0253-20D5-5440-ACEF-A42B22833E17}"/>
              </a:ext>
            </a:extLst>
          </p:cNvPr>
          <p:cNvSpPr txBox="1"/>
          <p:nvPr/>
        </p:nvSpPr>
        <p:spPr>
          <a:xfrm>
            <a:off x="-46384" y="6519445"/>
            <a:ext cx="7023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2"/>
              </a:rPr>
              <a:t>https://github.com/parrt/msds689/blob/master/notes/code/prefix_trie.py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4E8D24-0128-0D4E-B3AD-98249EBC0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284" y="1891504"/>
            <a:ext cx="5531675" cy="429733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1C8D2D41-6E11-9F47-A067-A714EEC7189E}"/>
              </a:ext>
            </a:extLst>
          </p:cNvPr>
          <p:cNvSpPr/>
          <p:nvPr/>
        </p:nvSpPr>
        <p:spPr>
          <a:xfrm>
            <a:off x="3511296" y="3572256"/>
            <a:ext cx="1950720" cy="1804416"/>
          </a:xfrm>
          <a:custGeom>
            <a:avLst/>
            <a:gdLst>
              <a:gd name="connsiteX0" fmla="*/ 0 w 1950720"/>
              <a:gd name="connsiteY0" fmla="*/ 1804416 h 1804416"/>
              <a:gd name="connsiteX1" fmla="*/ 121920 w 1950720"/>
              <a:gd name="connsiteY1" fmla="*/ 1755648 h 1804416"/>
              <a:gd name="connsiteX2" fmla="*/ 158496 w 1950720"/>
              <a:gd name="connsiteY2" fmla="*/ 1743456 h 1804416"/>
              <a:gd name="connsiteX3" fmla="*/ 207264 w 1950720"/>
              <a:gd name="connsiteY3" fmla="*/ 1719072 h 1804416"/>
              <a:gd name="connsiteX4" fmla="*/ 280416 w 1950720"/>
              <a:gd name="connsiteY4" fmla="*/ 1694688 h 1804416"/>
              <a:gd name="connsiteX5" fmla="*/ 365760 w 1950720"/>
              <a:gd name="connsiteY5" fmla="*/ 1645920 h 1804416"/>
              <a:gd name="connsiteX6" fmla="*/ 414528 w 1950720"/>
              <a:gd name="connsiteY6" fmla="*/ 1633728 h 1804416"/>
              <a:gd name="connsiteX7" fmla="*/ 512064 w 1950720"/>
              <a:gd name="connsiteY7" fmla="*/ 1597152 h 1804416"/>
              <a:gd name="connsiteX8" fmla="*/ 585216 w 1950720"/>
              <a:gd name="connsiteY8" fmla="*/ 1572768 h 1804416"/>
              <a:gd name="connsiteX9" fmla="*/ 670560 w 1950720"/>
              <a:gd name="connsiteY9" fmla="*/ 1524000 h 1804416"/>
              <a:gd name="connsiteX10" fmla="*/ 707136 w 1950720"/>
              <a:gd name="connsiteY10" fmla="*/ 1499616 h 1804416"/>
              <a:gd name="connsiteX11" fmla="*/ 755904 w 1950720"/>
              <a:gd name="connsiteY11" fmla="*/ 1475232 h 1804416"/>
              <a:gd name="connsiteX12" fmla="*/ 841248 w 1950720"/>
              <a:gd name="connsiteY12" fmla="*/ 1414272 h 1804416"/>
              <a:gd name="connsiteX13" fmla="*/ 914400 w 1950720"/>
              <a:gd name="connsiteY13" fmla="*/ 1365504 h 1804416"/>
              <a:gd name="connsiteX14" fmla="*/ 999744 w 1950720"/>
              <a:gd name="connsiteY14" fmla="*/ 1304544 h 1804416"/>
              <a:gd name="connsiteX15" fmla="*/ 1024128 w 1950720"/>
              <a:gd name="connsiteY15" fmla="*/ 1255776 h 1804416"/>
              <a:gd name="connsiteX16" fmla="*/ 1085088 w 1950720"/>
              <a:gd name="connsiteY16" fmla="*/ 1170432 h 1804416"/>
              <a:gd name="connsiteX17" fmla="*/ 1097280 w 1950720"/>
              <a:gd name="connsiteY17" fmla="*/ 1133856 h 1804416"/>
              <a:gd name="connsiteX18" fmla="*/ 1146048 w 1950720"/>
              <a:gd name="connsiteY18" fmla="*/ 1060704 h 1804416"/>
              <a:gd name="connsiteX19" fmla="*/ 1158240 w 1950720"/>
              <a:gd name="connsiteY19" fmla="*/ 1024128 h 1804416"/>
              <a:gd name="connsiteX20" fmla="*/ 1207008 w 1950720"/>
              <a:gd name="connsiteY20" fmla="*/ 950976 h 1804416"/>
              <a:gd name="connsiteX21" fmla="*/ 1219200 w 1950720"/>
              <a:gd name="connsiteY21" fmla="*/ 914400 h 1804416"/>
              <a:gd name="connsiteX22" fmla="*/ 1267968 w 1950720"/>
              <a:gd name="connsiteY22" fmla="*/ 841248 h 1804416"/>
              <a:gd name="connsiteX23" fmla="*/ 1292352 w 1950720"/>
              <a:gd name="connsiteY23" fmla="*/ 804672 h 1804416"/>
              <a:gd name="connsiteX24" fmla="*/ 1316736 w 1950720"/>
              <a:gd name="connsiteY24" fmla="*/ 768096 h 1804416"/>
              <a:gd name="connsiteX25" fmla="*/ 1353312 w 1950720"/>
              <a:gd name="connsiteY25" fmla="*/ 719328 h 1804416"/>
              <a:gd name="connsiteX26" fmla="*/ 1377696 w 1950720"/>
              <a:gd name="connsiteY26" fmla="*/ 682752 h 1804416"/>
              <a:gd name="connsiteX27" fmla="*/ 1414272 w 1950720"/>
              <a:gd name="connsiteY27" fmla="*/ 646176 h 1804416"/>
              <a:gd name="connsiteX28" fmla="*/ 1438656 w 1950720"/>
              <a:gd name="connsiteY28" fmla="*/ 597408 h 1804416"/>
              <a:gd name="connsiteX29" fmla="*/ 1475232 w 1950720"/>
              <a:gd name="connsiteY29" fmla="*/ 560832 h 1804416"/>
              <a:gd name="connsiteX30" fmla="*/ 1499616 w 1950720"/>
              <a:gd name="connsiteY30" fmla="*/ 524256 h 1804416"/>
              <a:gd name="connsiteX31" fmla="*/ 1536192 w 1950720"/>
              <a:gd name="connsiteY31" fmla="*/ 487680 h 1804416"/>
              <a:gd name="connsiteX32" fmla="*/ 1621536 w 1950720"/>
              <a:gd name="connsiteY32" fmla="*/ 365760 h 1804416"/>
              <a:gd name="connsiteX33" fmla="*/ 1694688 w 1950720"/>
              <a:gd name="connsiteY33" fmla="*/ 304800 h 1804416"/>
              <a:gd name="connsiteX34" fmla="*/ 1719072 w 1950720"/>
              <a:gd name="connsiteY34" fmla="*/ 268224 h 1804416"/>
              <a:gd name="connsiteX35" fmla="*/ 1755648 w 1950720"/>
              <a:gd name="connsiteY35" fmla="*/ 231648 h 1804416"/>
              <a:gd name="connsiteX36" fmla="*/ 1780032 w 1950720"/>
              <a:gd name="connsiteY36" fmla="*/ 195072 h 1804416"/>
              <a:gd name="connsiteX37" fmla="*/ 1828800 w 1950720"/>
              <a:gd name="connsiteY37" fmla="*/ 158496 h 1804416"/>
              <a:gd name="connsiteX38" fmla="*/ 1877568 w 1950720"/>
              <a:gd name="connsiteY38" fmla="*/ 97536 h 1804416"/>
              <a:gd name="connsiteX39" fmla="*/ 1914144 w 1950720"/>
              <a:gd name="connsiteY39" fmla="*/ 60960 h 1804416"/>
              <a:gd name="connsiteX40" fmla="*/ 1950720 w 1950720"/>
              <a:gd name="connsiteY40" fmla="*/ 0 h 180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50720" h="1804416">
                <a:moveTo>
                  <a:pt x="0" y="1804416"/>
                </a:moveTo>
                <a:lnTo>
                  <a:pt x="121920" y="1755648"/>
                </a:lnTo>
                <a:cubicBezTo>
                  <a:pt x="133915" y="1751035"/>
                  <a:pt x="146684" y="1748518"/>
                  <a:pt x="158496" y="1743456"/>
                </a:cubicBezTo>
                <a:cubicBezTo>
                  <a:pt x="175201" y="1736297"/>
                  <a:pt x="190389" y="1725822"/>
                  <a:pt x="207264" y="1719072"/>
                </a:cubicBezTo>
                <a:cubicBezTo>
                  <a:pt x="231129" y="1709526"/>
                  <a:pt x="259030" y="1708945"/>
                  <a:pt x="280416" y="1694688"/>
                </a:cubicBezTo>
                <a:cubicBezTo>
                  <a:pt x="310735" y="1674475"/>
                  <a:pt x="330403" y="1659179"/>
                  <a:pt x="365760" y="1645920"/>
                </a:cubicBezTo>
                <a:cubicBezTo>
                  <a:pt x="381449" y="1640036"/>
                  <a:pt x="398416" y="1638331"/>
                  <a:pt x="414528" y="1633728"/>
                </a:cubicBezTo>
                <a:cubicBezTo>
                  <a:pt x="456801" y="1621650"/>
                  <a:pt x="464826" y="1614329"/>
                  <a:pt x="512064" y="1597152"/>
                </a:cubicBezTo>
                <a:cubicBezTo>
                  <a:pt x="536220" y="1588368"/>
                  <a:pt x="563830" y="1587025"/>
                  <a:pt x="585216" y="1572768"/>
                </a:cubicBezTo>
                <a:cubicBezTo>
                  <a:pt x="674328" y="1513360"/>
                  <a:pt x="562280" y="1585874"/>
                  <a:pt x="670560" y="1524000"/>
                </a:cubicBezTo>
                <a:cubicBezTo>
                  <a:pt x="683282" y="1516730"/>
                  <a:pt x="694414" y="1506886"/>
                  <a:pt x="707136" y="1499616"/>
                </a:cubicBezTo>
                <a:cubicBezTo>
                  <a:pt x="722916" y="1490599"/>
                  <a:pt x="740124" y="1484249"/>
                  <a:pt x="755904" y="1475232"/>
                </a:cubicBezTo>
                <a:cubicBezTo>
                  <a:pt x="786733" y="1457615"/>
                  <a:pt x="812173" y="1434625"/>
                  <a:pt x="841248" y="1414272"/>
                </a:cubicBezTo>
                <a:cubicBezTo>
                  <a:pt x="865256" y="1397466"/>
                  <a:pt x="890955" y="1383088"/>
                  <a:pt x="914400" y="1365504"/>
                </a:cubicBezTo>
                <a:cubicBezTo>
                  <a:pt x="974890" y="1320136"/>
                  <a:pt x="946261" y="1340200"/>
                  <a:pt x="999744" y="1304544"/>
                </a:cubicBezTo>
                <a:cubicBezTo>
                  <a:pt x="1007872" y="1288288"/>
                  <a:pt x="1014495" y="1271188"/>
                  <a:pt x="1024128" y="1255776"/>
                </a:cubicBezTo>
                <a:cubicBezTo>
                  <a:pt x="1037934" y="1233686"/>
                  <a:pt x="1072192" y="1196224"/>
                  <a:pt x="1085088" y="1170432"/>
                </a:cubicBezTo>
                <a:cubicBezTo>
                  <a:pt x="1090835" y="1158937"/>
                  <a:pt x="1091039" y="1145090"/>
                  <a:pt x="1097280" y="1133856"/>
                </a:cubicBezTo>
                <a:cubicBezTo>
                  <a:pt x="1111512" y="1108238"/>
                  <a:pt x="1136781" y="1088506"/>
                  <a:pt x="1146048" y="1060704"/>
                </a:cubicBezTo>
                <a:cubicBezTo>
                  <a:pt x="1150112" y="1048512"/>
                  <a:pt x="1151999" y="1035362"/>
                  <a:pt x="1158240" y="1024128"/>
                </a:cubicBezTo>
                <a:cubicBezTo>
                  <a:pt x="1172472" y="998510"/>
                  <a:pt x="1197741" y="978778"/>
                  <a:pt x="1207008" y="950976"/>
                </a:cubicBezTo>
                <a:cubicBezTo>
                  <a:pt x="1211072" y="938784"/>
                  <a:pt x="1212959" y="925634"/>
                  <a:pt x="1219200" y="914400"/>
                </a:cubicBezTo>
                <a:cubicBezTo>
                  <a:pt x="1233432" y="888782"/>
                  <a:pt x="1251712" y="865632"/>
                  <a:pt x="1267968" y="841248"/>
                </a:cubicBezTo>
                <a:lnTo>
                  <a:pt x="1292352" y="804672"/>
                </a:lnTo>
                <a:cubicBezTo>
                  <a:pt x="1300480" y="792480"/>
                  <a:pt x="1307944" y="779818"/>
                  <a:pt x="1316736" y="768096"/>
                </a:cubicBezTo>
                <a:cubicBezTo>
                  <a:pt x="1328928" y="751840"/>
                  <a:pt x="1341501" y="735863"/>
                  <a:pt x="1353312" y="719328"/>
                </a:cubicBezTo>
                <a:cubicBezTo>
                  <a:pt x="1361829" y="707404"/>
                  <a:pt x="1368315" y="694009"/>
                  <a:pt x="1377696" y="682752"/>
                </a:cubicBezTo>
                <a:cubicBezTo>
                  <a:pt x="1388734" y="669506"/>
                  <a:pt x="1404250" y="660206"/>
                  <a:pt x="1414272" y="646176"/>
                </a:cubicBezTo>
                <a:cubicBezTo>
                  <a:pt x="1424836" y="631387"/>
                  <a:pt x="1428092" y="612197"/>
                  <a:pt x="1438656" y="597408"/>
                </a:cubicBezTo>
                <a:cubicBezTo>
                  <a:pt x="1448678" y="583378"/>
                  <a:pt x="1464194" y="574078"/>
                  <a:pt x="1475232" y="560832"/>
                </a:cubicBezTo>
                <a:cubicBezTo>
                  <a:pt x="1484613" y="549575"/>
                  <a:pt x="1490235" y="535513"/>
                  <a:pt x="1499616" y="524256"/>
                </a:cubicBezTo>
                <a:cubicBezTo>
                  <a:pt x="1510654" y="511010"/>
                  <a:pt x="1525606" y="501290"/>
                  <a:pt x="1536192" y="487680"/>
                </a:cubicBezTo>
                <a:cubicBezTo>
                  <a:pt x="1550133" y="469756"/>
                  <a:pt x="1599340" y="387956"/>
                  <a:pt x="1621536" y="365760"/>
                </a:cubicBezTo>
                <a:cubicBezTo>
                  <a:pt x="1717440" y="269856"/>
                  <a:pt x="1594821" y="424640"/>
                  <a:pt x="1694688" y="304800"/>
                </a:cubicBezTo>
                <a:cubicBezTo>
                  <a:pt x="1704069" y="293543"/>
                  <a:pt x="1709691" y="279481"/>
                  <a:pt x="1719072" y="268224"/>
                </a:cubicBezTo>
                <a:cubicBezTo>
                  <a:pt x="1730110" y="254978"/>
                  <a:pt x="1744610" y="244894"/>
                  <a:pt x="1755648" y="231648"/>
                </a:cubicBezTo>
                <a:cubicBezTo>
                  <a:pt x="1765029" y="220391"/>
                  <a:pt x="1769671" y="205433"/>
                  <a:pt x="1780032" y="195072"/>
                </a:cubicBezTo>
                <a:cubicBezTo>
                  <a:pt x="1794400" y="180704"/>
                  <a:pt x="1814432" y="172864"/>
                  <a:pt x="1828800" y="158496"/>
                </a:cubicBezTo>
                <a:cubicBezTo>
                  <a:pt x="1847201" y="140095"/>
                  <a:pt x="1860432" y="117120"/>
                  <a:pt x="1877568" y="97536"/>
                </a:cubicBezTo>
                <a:cubicBezTo>
                  <a:pt x="1888922" y="84560"/>
                  <a:pt x="1903106" y="74206"/>
                  <a:pt x="1914144" y="60960"/>
                </a:cubicBezTo>
                <a:cubicBezTo>
                  <a:pt x="1932534" y="38891"/>
                  <a:pt x="1938818" y="23804"/>
                  <a:pt x="1950720" y="0"/>
                </a:cubicBezTo>
              </a:path>
            </a:pathLst>
          </a:custGeom>
          <a:noFill/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B7E5955-F28D-1E4C-9477-C7924E4B5C76}"/>
              </a:ext>
            </a:extLst>
          </p:cNvPr>
          <p:cNvSpPr/>
          <p:nvPr/>
        </p:nvSpPr>
        <p:spPr>
          <a:xfrm>
            <a:off x="5583936" y="2231136"/>
            <a:ext cx="2731008" cy="1280160"/>
          </a:xfrm>
          <a:custGeom>
            <a:avLst/>
            <a:gdLst>
              <a:gd name="connsiteX0" fmla="*/ 0 w 2731008"/>
              <a:gd name="connsiteY0" fmla="*/ 1280160 h 1280160"/>
              <a:gd name="connsiteX1" fmla="*/ 292608 w 2731008"/>
              <a:gd name="connsiteY1" fmla="*/ 902208 h 1280160"/>
              <a:gd name="connsiteX2" fmla="*/ 377952 w 2731008"/>
              <a:gd name="connsiteY2" fmla="*/ 768096 h 1280160"/>
              <a:gd name="connsiteX3" fmla="*/ 426720 w 2731008"/>
              <a:gd name="connsiteY3" fmla="*/ 719328 h 1280160"/>
              <a:gd name="connsiteX4" fmla="*/ 512064 w 2731008"/>
              <a:gd name="connsiteY4" fmla="*/ 621792 h 1280160"/>
              <a:gd name="connsiteX5" fmla="*/ 524256 w 2731008"/>
              <a:gd name="connsiteY5" fmla="*/ 585216 h 1280160"/>
              <a:gd name="connsiteX6" fmla="*/ 585216 w 2731008"/>
              <a:gd name="connsiteY6" fmla="*/ 536448 h 1280160"/>
              <a:gd name="connsiteX7" fmla="*/ 597408 w 2731008"/>
              <a:gd name="connsiteY7" fmla="*/ 499872 h 1280160"/>
              <a:gd name="connsiteX8" fmla="*/ 633984 w 2731008"/>
              <a:gd name="connsiteY8" fmla="*/ 463296 h 1280160"/>
              <a:gd name="connsiteX9" fmla="*/ 731520 w 2731008"/>
              <a:gd name="connsiteY9" fmla="*/ 329184 h 1280160"/>
              <a:gd name="connsiteX10" fmla="*/ 804672 w 2731008"/>
              <a:gd name="connsiteY10" fmla="*/ 256032 h 1280160"/>
              <a:gd name="connsiteX11" fmla="*/ 841248 w 2731008"/>
              <a:gd name="connsiteY11" fmla="*/ 219456 h 1280160"/>
              <a:gd name="connsiteX12" fmla="*/ 890016 w 2731008"/>
              <a:gd name="connsiteY12" fmla="*/ 182880 h 1280160"/>
              <a:gd name="connsiteX13" fmla="*/ 950976 w 2731008"/>
              <a:gd name="connsiteY13" fmla="*/ 97536 h 1280160"/>
              <a:gd name="connsiteX14" fmla="*/ 963168 w 2731008"/>
              <a:gd name="connsiteY14" fmla="*/ 60960 h 1280160"/>
              <a:gd name="connsiteX15" fmla="*/ 999744 w 2731008"/>
              <a:gd name="connsiteY15" fmla="*/ 48768 h 1280160"/>
              <a:gd name="connsiteX16" fmla="*/ 1146048 w 2731008"/>
              <a:gd name="connsiteY16" fmla="*/ 24384 h 1280160"/>
              <a:gd name="connsiteX17" fmla="*/ 1658112 w 2731008"/>
              <a:gd name="connsiteY17" fmla="*/ 12192 h 1280160"/>
              <a:gd name="connsiteX18" fmla="*/ 1706880 w 2731008"/>
              <a:gd name="connsiteY18" fmla="*/ 0 h 1280160"/>
              <a:gd name="connsiteX19" fmla="*/ 2328672 w 2731008"/>
              <a:gd name="connsiteY19" fmla="*/ 12192 h 1280160"/>
              <a:gd name="connsiteX20" fmla="*/ 2548128 w 2731008"/>
              <a:gd name="connsiteY20" fmla="*/ 36576 h 1280160"/>
              <a:gd name="connsiteX21" fmla="*/ 2596896 w 2731008"/>
              <a:gd name="connsiteY21" fmla="*/ 48768 h 1280160"/>
              <a:gd name="connsiteX22" fmla="*/ 2731008 w 2731008"/>
              <a:gd name="connsiteY22" fmla="*/ 85344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731008" h="1280160">
                <a:moveTo>
                  <a:pt x="0" y="1280160"/>
                </a:moveTo>
                <a:cubicBezTo>
                  <a:pt x="97536" y="1154176"/>
                  <a:pt x="210635" y="1038830"/>
                  <a:pt x="292608" y="902208"/>
                </a:cubicBezTo>
                <a:cubicBezTo>
                  <a:pt x="306714" y="878697"/>
                  <a:pt x="362474" y="783574"/>
                  <a:pt x="377952" y="768096"/>
                </a:cubicBezTo>
                <a:cubicBezTo>
                  <a:pt x="394208" y="751840"/>
                  <a:pt x="412359" y="737280"/>
                  <a:pt x="426720" y="719328"/>
                </a:cubicBezTo>
                <a:cubicBezTo>
                  <a:pt x="508000" y="617728"/>
                  <a:pt x="438912" y="670560"/>
                  <a:pt x="512064" y="621792"/>
                </a:cubicBezTo>
                <a:cubicBezTo>
                  <a:pt x="516128" y="609600"/>
                  <a:pt x="515169" y="594303"/>
                  <a:pt x="524256" y="585216"/>
                </a:cubicBezTo>
                <a:cubicBezTo>
                  <a:pt x="594565" y="514907"/>
                  <a:pt x="531091" y="644698"/>
                  <a:pt x="585216" y="536448"/>
                </a:cubicBezTo>
                <a:cubicBezTo>
                  <a:pt x="590963" y="524953"/>
                  <a:pt x="590279" y="510565"/>
                  <a:pt x="597408" y="499872"/>
                </a:cubicBezTo>
                <a:cubicBezTo>
                  <a:pt x="606972" y="485526"/>
                  <a:pt x="622946" y="476542"/>
                  <a:pt x="633984" y="463296"/>
                </a:cubicBezTo>
                <a:cubicBezTo>
                  <a:pt x="702059" y="381605"/>
                  <a:pt x="590921" y="469783"/>
                  <a:pt x="731520" y="329184"/>
                </a:cubicBezTo>
                <a:lnTo>
                  <a:pt x="804672" y="256032"/>
                </a:lnTo>
                <a:cubicBezTo>
                  <a:pt x="816864" y="243840"/>
                  <a:pt x="827454" y="229801"/>
                  <a:pt x="841248" y="219456"/>
                </a:cubicBezTo>
                <a:lnTo>
                  <a:pt x="890016" y="182880"/>
                </a:lnTo>
                <a:cubicBezTo>
                  <a:pt x="974212" y="14488"/>
                  <a:pt x="852121" y="245818"/>
                  <a:pt x="950976" y="97536"/>
                </a:cubicBezTo>
                <a:cubicBezTo>
                  <a:pt x="958105" y="86843"/>
                  <a:pt x="954081" y="70047"/>
                  <a:pt x="963168" y="60960"/>
                </a:cubicBezTo>
                <a:cubicBezTo>
                  <a:pt x="972255" y="51873"/>
                  <a:pt x="987387" y="52299"/>
                  <a:pt x="999744" y="48768"/>
                </a:cubicBezTo>
                <a:cubicBezTo>
                  <a:pt x="1048393" y="34868"/>
                  <a:pt x="1094272" y="26455"/>
                  <a:pt x="1146048" y="24384"/>
                </a:cubicBezTo>
                <a:cubicBezTo>
                  <a:pt x="1316648" y="17560"/>
                  <a:pt x="1487424" y="16256"/>
                  <a:pt x="1658112" y="12192"/>
                </a:cubicBezTo>
                <a:cubicBezTo>
                  <a:pt x="1674368" y="8128"/>
                  <a:pt x="1690124" y="0"/>
                  <a:pt x="1706880" y="0"/>
                </a:cubicBezTo>
                <a:cubicBezTo>
                  <a:pt x="1914184" y="0"/>
                  <a:pt x="2121476" y="5508"/>
                  <a:pt x="2328672" y="12192"/>
                </a:cubicBezTo>
                <a:cubicBezTo>
                  <a:pt x="2374776" y="13679"/>
                  <a:pt x="2493009" y="26554"/>
                  <a:pt x="2548128" y="36576"/>
                </a:cubicBezTo>
                <a:cubicBezTo>
                  <a:pt x="2564614" y="39573"/>
                  <a:pt x="2580335" y="46220"/>
                  <a:pt x="2596896" y="48768"/>
                </a:cubicBezTo>
                <a:cubicBezTo>
                  <a:pt x="2724167" y="68348"/>
                  <a:pt x="2678691" y="33027"/>
                  <a:pt x="2731008" y="85344"/>
                </a:cubicBezTo>
              </a:path>
            </a:pathLst>
          </a:custGeom>
          <a:noFill/>
          <a:ln w="38100">
            <a:solidFill>
              <a:srgbClr val="E4754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A9D8D44-75A0-FB48-A52C-1936A6207D5D}"/>
              </a:ext>
            </a:extLst>
          </p:cNvPr>
          <p:cNvSpPr/>
          <p:nvPr/>
        </p:nvSpPr>
        <p:spPr>
          <a:xfrm>
            <a:off x="5486400" y="3486911"/>
            <a:ext cx="1133856" cy="170689"/>
          </a:xfrm>
          <a:custGeom>
            <a:avLst/>
            <a:gdLst>
              <a:gd name="connsiteX0" fmla="*/ 0 w 1133856"/>
              <a:gd name="connsiteY0" fmla="*/ 170689 h 170689"/>
              <a:gd name="connsiteX1" fmla="*/ 719328 w 1133856"/>
              <a:gd name="connsiteY1" fmla="*/ 60961 h 170689"/>
              <a:gd name="connsiteX2" fmla="*/ 780288 w 1133856"/>
              <a:gd name="connsiteY2" fmla="*/ 48769 h 170689"/>
              <a:gd name="connsiteX3" fmla="*/ 829056 w 1133856"/>
              <a:gd name="connsiteY3" fmla="*/ 36577 h 170689"/>
              <a:gd name="connsiteX4" fmla="*/ 938784 w 1133856"/>
              <a:gd name="connsiteY4" fmla="*/ 24385 h 170689"/>
              <a:gd name="connsiteX5" fmla="*/ 987552 w 1133856"/>
              <a:gd name="connsiteY5" fmla="*/ 12193 h 170689"/>
              <a:gd name="connsiteX6" fmla="*/ 1133856 w 1133856"/>
              <a:gd name="connsiteY6" fmla="*/ 1 h 17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3856" h="170689">
                <a:moveTo>
                  <a:pt x="0" y="170689"/>
                </a:moveTo>
                <a:cubicBezTo>
                  <a:pt x="367750" y="118153"/>
                  <a:pt x="338864" y="124372"/>
                  <a:pt x="719328" y="60961"/>
                </a:cubicBezTo>
                <a:cubicBezTo>
                  <a:pt x="739768" y="57554"/>
                  <a:pt x="760059" y="53264"/>
                  <a:pt x="780288" y="48769"/>
                </a:cubicBezTo>
                <a:cubicBezTo>
                  <a:pt x="796645" y="45134"/>
                  <a:pt x="812495" y="39125"/>
                  <a:pt x="829056" y="36577"/>
                </a:cubicBezTo>
                <a:cubicBezTo>
                  <a:pt x="865429" y="30981"/>
                  <a:pt x="902208" y="28449"/>
                  <a:pt x="938784" y="24385"/>
                </a:cubicBezTo>
                <a:cubicBezTo>
                  <a:pt x="955040" y="20321"/>
                  <a:pt x="970943" y="14408"/>
                  <a:pt x="987552" y="12193"/>
                </a:cubicBezTo>
                <a:cubicBezTo>
                  <a:pt x="1081752" y="-367"/>
                  <a:pt x="1080756" y="1"/>
                  <a:pt x="1133856" y="1"/>
                </a:cubicBezTo>
              </a:path>
            </a:pathLst>
          </a:custGeom>
          <a:noFill/>
          <a:ln w="38100">
            <a:solidFill>
              <a:srgbClr val="E4754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70A5-95B7-5149-A0B1-DC8A0EFC9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67"/>
            <a:ext cx="10515600" cy="1170433"/>
          </a:xfrm>
        </p:spPr>
        <p:txBody>
          <a:bodyPr>
            <a:normAutofit fontScale="90000"/>
          </a:bodyPr>
          <a:lstStyle/>
          <a:p>
            <a:r>
              <a:rPr lang="en-US" dirty="0"/>
              <a:t>Exercise: </a:t>
            </a:r>
            <a:r>
              <a:rPr lang="en-US" i="1" dirty="0"/>
              <a:t>Find all words with</a:t>
            </a:r>
            <a:br>
              <a:rPr lang="en-US" i="1" dirty="0"/>
            </a:br>
            <a:r>
              <a:rPr lang="en-US" i="1" dirty="0"/>
              <a:t>given prefix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88D32-66F0-4E48-A1BA-73C378E2C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8181"/>
            <a:ext cx="10515600" cy="40987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Build a </a:t>
            </a:r>
            <a:r>
              <a:rPr lang="en-US" dirty="0" err="1"/>
              <a:t>Trie</a:t>
            </a:r>
            <a:r>
              <a:rPr lang="en-US" dirty="0"/>
              <a:t> with dictionary words</a:t>
            </a:r>
          </a:p>
          <a:p>
            <a:r>
              <a:rPr lang="en-US" dirty="0"/>
              <a:t>Find node in </a:t>
            </a:r>
            <a:r>
              <a:rPr lang="en-US" dirty="0" err="1"/>
              <a:t>trie</a:t>
            </a:r>
            <a:r>
              <a:rPr lang="en-US" dirty="0"/>
              <a:t> reached by prefix;</a:t>
            </a:r>
            <a:br>
              <a:rPr lang="en-US" dirty="0"/>
            </a:br>
            <a:r>
              <a:rPr lang="en-US" dirty="0"/>
              <a:t>call it p (green line)</a:t>
            </a:r>
          </a:p>
          <a:p>
            <a:r>
              <a:rPr lang="en-US" dirty="0"/>
              <a:t>Recursively, using depth first search, find all reachable leaf (stop/accept) nodes (orange lines)</a:t>
            </a:r>
          </a:p>
          <a:p>
            <a:r>
              <a:rPr lang="en-US" dirty="0"/>
              <a:t>Pass a path string as </a:t>
            </a:r>
            <a:r>
              <a:rPr lang="en-US" dirty="0" err="1"/>
              <a:t>arg</a:t>
            </a:r>
            <a:r>
              <a:rPr lang="en-US" dirty="0"/>
              <a:t> down the recursion chain to incrementally build strings reachable from p</a:t>
            </a:r>
            <a:br>
              <a:rPr lang="en-US" dirty="0"/>
            </a:b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suffixes_(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p:TrieNode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path, paths): 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can be no cycle so we don't worry about "visited"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just track the current path and the overall list of paths we found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A0253-20D5-5440-ACEF-A42B22833E17}"/>
              </a:ext>
            </a:extLst>
          </p:cNvPr>
          <p:cNvSpPr txBox="1"/>
          <p:nvPr/>
        </p:nvSpPr>
        <p:spPr>
          <a:xfrm>
            <a:off x="-46384" y="6519445"/>
            <a:ext cx="795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https://github.com/USFCA-MSDS/msds689/blob/master/notes/code/prefix_trie.py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F012D7-0E62-324D-BB2F-3FDEA93BF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388" y="0"/>
            <a:ext cx="3956511" cy="31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1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1ADF4D-B43C-234D-9639-464938EA6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552" y="3314424"/>
            <a:ext cx="4533900" cy="337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7392B-B4AF-5A41-A493-CC872B19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r>
              <a:rPr lang="en-US" dirty="0"/>
              <a:t>Coding exercise:</a:t>
            </a:r>
            <a:br>
              <a:rPr lang="en-US" dirty="0"/>
            </a:br>
            <a:r>
              <a:rPr lang="en-US" dirty="0"/>
              <a:t>Visualize: FB friend graph with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FAC02-7FD9-2440-8917-423893768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6426"/>
            <a:ext cx="10893357" cy="4620537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Monaco" pitchFamily="2" charset="77"/>
              </a:rPr>
              <a:t>pip install </a:t>
            </a:r>
            <a:r>
              <a:rPr lang="en-US" sz="2200" dirty="0" err="1">
                <a:latin typeface="Monaco" pitchFamily="2" charset="77"/>
              </a:rPr>
              <a:t>networkx</a:t>
            </a:r>
            <a:endParaRPr lang="en-US" sz="2200" dirty="0">
              <a:latin typeface="Monaco" pitchFamily="2" charset="77"/>
            </a:endParaRPr>
          </a:p>
          <a:p>
            <a:r>
              <a:rPr lang="en-US" sz="2200" dirty="0"/>
              <a:t>download and </a:t>
            </a:r>
            <a:r>
              <a:rPr lang="en-US" sz="2200" dirty="0" err="1"/>
              <a:t>uncompress</a:t>
            </a:r>
            <a:r>
              <a:rPr lang="en-US" sz="2200" dirty="0"/>
              <a:t> </a:t>
            </a:r>
            <a:r>
              <a:rPr lang="en-US" sz="2200" i="1" dirty="0">
                <a:hlinkClick r:id="rId3"/>
              </a:rPr>
              <a:t>https://snap.stanford.edu/data/facebook_combined.txt.gz</a:t>
            </a:r>
            <a:endParaRPr lang="en-US" sz="2200" i="1" dirty="0"/>
          </a:p>
          <a:p>
            <a:r>
              <a:rPr lang="en-US" sz="2200" dirty="0"/>
              <a:t>Get small sample of edges then do </a:t>
            </a:r>
            <a:r>
              <a:rPr lang="en-US" sz="2200" dirty="0" err="1"/>
              <a:t>edge_subgraph</a:t>
            </a:r>
            <a:r>
              <a:rPr lang="en-US" sz="2200" dirty="0"/>
              <a:t>(), </a:t>
            </a:r>
            <a:r>
              <a:rPr lang="en-US" sz="2200" dirty="0" err="1"/>
              <a:t>draw_networkx_edges</a:t>
            </a:r>
            <a:r>
              <a:rPr lang="en-US" sz="2200" dirty="0"/>
              <a:t>(), </a:t>
            </a:r>
            <a:r>
              <a:rPr lang="en-US" sz="2200" dirty="0" err="1"/>
              <a:t>draw_networkx_nodes</a:t>
            </a:r>
            <a:r>
              <a:rPr lang="en-US" sz="2200" dirty="0"/>
              <a:t>()</a:t>
            </a:r>
          </a:p>
          <a:p>
            <a:r>
              <a:rPr lang="en-US" sz="2200" dirty="0"/>
              <a:t>Need to pass positions of nodes for layout, such as </a:t>
            </a:r>
            <a:r>
              <a:rPr lang="en-US" sz="2200" dirty="0" err="1"/>
              <a:t>circular_layout</a:t>
            </a:r>
            <a:r>
              <a:rPr lang="en-US" sz="2200" dirty="0"/>
              <a:t>()</a:t>
            </a: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4877A-B291-EA4B-8EB8-11E2B794D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67" y="3784047"/>
            <a:ext cx="3396255" cy="2530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D98871-EEAB-DD49-8D54-182A832AA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050" y="3662520"/>
            <a:ext cx="3768252" cy="2807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1C6248-9868-8340-B3FA-30D598B85C81}"/>
              </a:ext>
            </a:extLst>
          </p:cNvPr>
          <p:cNvSpPr txBox="1"/>
          <p:nvPr/>
        </p:nvSpPr>
        <p:spPr>
          <a:xfrm>
            <a:off x="-46384" y="6519445"/>
            <a:ext cx="7318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6"/>
              </a:rPr>
              <a:t>https://github.com/parrt/msds689/blob/master/notes/code/viz_facebook.py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98373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6C2F-2AC2-C543-AB8F-9C984572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6081" cy="1325563"/>
          </a:xfrm>
        </p:spPr>
        <p:txBody>
          <a:bodyPr/>
          <a:lstStyle/>
          <a:p>
            <a:r>
              <a:rPr lang="en-US" dirty="0"/>
              <a:t>Coding exercise</a:t>
            </a:r>
            <a:br>
              <a:rPr lang="en-US" dirty="0"/>
            </a:br>
            <a:r>
              <a:rPr lang="en-US" dirty="0" err="1"/>
              <a:t>networkx</a:t>
            </a:r>
            <a:r>
              <a:rPr lang="en-US" dirty="0"/>
              <a:t>: distances from SF to other cities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29ED8-3819-6A48-A7D5-E5D9D97E4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9" y="2684826"/>
            <a:ext cx="3532789" cy="3511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0E4F42-A5F6-8340-9747-F5C3F347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527" y="2611901"/>
            <a:ext cx="3997598" cy="3973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CD32AF-B75C-834B-857B-2713CC5D6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208" y="2709181"/>
            <a:ext cx="3997598" cy="3973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A925DD-FD9C-CD4E-9256-531426E25889}"/>
              </a:ext>
            </a:extLst>
          </p:cNvPr>
          <p:cNvSpPr txBox="1"/>
          <p:nvPr/>
        </p:nvSpPr>
        <p:spPr>
          <a:xfrm>
            <a:off x="0" y="6488668"/>
            <a:ext cx="779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5"/>
              </a:rPr>
              <a:t>https://github.com/parrt/msds689/blob/master/notes/code/sfo_city_distances.py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662D8-FF6B-504B-8AA7-F6F859E08F51}"/>
              </a:ext>
            </a:extLst>
          </p:cNvPr>
          <p:cNvSpPr txBox="1"/>
          <p:nvPr/>
        </p:nvSpPr>
        <p:spPr>
          <a:xfrm>
            <a:off x="1042823" y="1593606"/>
            <a:ext cx="10463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data</a:t>
            </a:r>
            <a:r>
              <a:rPr lang="en-US"/>
              <a:t>: </a:t>
            </a:r>
            <a:r>
              <a:rPr lang="en-US">
                <a:hlinkClick r:id="rId6"/>
              </a:rPr>
              <a:t>https://github.com/USFCA-MSDS/msds689/blob/master/notes/code/distances.csv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 </a:t>
            </a:r>
            <a:r>
              <a:rPr lang="en-US" dirty="0"/>
              <a:t>graph showing SF to other cities using multiple layouts</a:t>
            </a:r>
          </a:p>
        </p:txBody>
      </p:sp>
    </p:spTree>
    <p:extLst>
      <p:ext uri="{BB962C8B-B14F-4D97-AF65-F5344CB8AC3E}">
        <p14:creationId xmlns:p14="http://schemas.microsoft.com/office/powerpoint/2010/main" val="3045598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1D3A-9021-5847-9FBF-F952C032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37715" cy="1325563"/>
          </a:xfrm>
        </p:spPr>
        <p:txBody>
          <a:bodyPr/>
          <a:lstStyle/>
          <a:p>
            <a:r>
              <a:rPr lang="en-US" dirty="0"/>
              <a:t>Facebook friend network, different layouts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3D36376-DFC6-CE4F-9A9D-F23AAA2C7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652405" y="1663976"/>
            <a:ext cx="9260325" cy="689984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FB7D0-13A4-1144-B52E-9BF062AC3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90687"/>
            <a:ext cx="6021053" cy="4486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6AEAB-6443-7342-AF77-E218B9C4B805}"/>
              </a:ext>
            </a:extLst>
          </p:cNvPr>
          <p:cNvSpPr/>
          <p:nvPr/>
        </p:nvSpPr>
        <p:spPr>
          <a:xfrm>
            <a:off x="1937204" y="132135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8080"/>
                </a:solidFill>
              </a:rPr>
              <a:t>Fruchterman</a:t>
            </a:r>
            <a:r>
              <a:rPr lang="en-US" b="1" dirty="0">
                <a:solidFill>
                  <a:srgbClr val="008080"/>
                </a:solidFill>
              </a:rPr>
              <a:t> </a:t>
            </a:r>
            <a:r>
              <a:rPr lang="en-US" b="1" dirty="0" err="1">
                <a:solidFill>
                  <a:srgbClr val="008080"/>
                </a:solidFill>
              </a:rPr>
              <a:t>Reingold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A88E80-A8C0-DF49-AC49-D2E41DBB6569}"/>
              </a:ext>
            </a:extLst>
          </p:cNvPr>
          <p:cNvSpPr/>
          <p:nvPr/>
        </p:nvSpPr>
        <p:spPr>
          <a:xfrm>
            <a:off x="8706415" y="1294644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8080"/>
                </a:solidFill>
              </a:rPr>
              <a:t>spiral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2E4ECE-0CDF-F849-90AA-0BA0D6884D2D}"/>
              </a:ext>
            </a:extLst>
          </p:cNvPr>
          <p:cNvSpPr txBox="1"/>
          <p:nvPr/>
        </p:nvSpPr>
        <p:spPr>
          <a:xfrm>
            <a:off x="10494099" y="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</a:t>
            </a:r>
            <a:r>
              <a:rPr lang="en-US" dirty="0" err="1"/>
              <a:t>networkx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93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63250" cy="4351338"/>
          </a:xfrm>
        </p:spPr>
        <p:txBody>
          <a:bodyPr/>
          <a:lstStyle/>
          <a:p>
            <a:r>
              <a:rPr lang="en-US" dirty="0"/>
              <a:t>Is q reachable from p?</a:t>
            </a:r>
          </a:p>
          <a:p>
            <a:r>
              <a:rPr lang="en-US" dirty="0"/>
              <a:t>How many edges are on paths between p and q?</a:t>
            </a:r>
          </a:p>
          <a:p>
            <a:r>
              <a:rPr lang="en-US" dirty="0"/>
              <a:t>Is graph connected? (reach any p from any q)</a:t>
            </a:r>
          </a:p>
          <a:p>
            <a:r>
              <a:rPr lang="en-US" dirty="0"/>
              <a:t>Is graph cyclic? (p reaches p traversing at least one edge)</a:t>
            </a:r>
          </a:p>
          <a:p>
            <a:r>
              <a:rPr lang="en-US" dirty="0"/>
              <a:t>Which nodes are within k edges of node p? (neighborhood)</a:t>
            </a:r>
          </a:p>
          <a:p>
            <a:r>
              <a:rPr lang="en-US" dirty="0"/>
              <a:t>What is shortest path (</a:t>
            </a:r>
            <a:r>
              <a:rPr lang="en-US" dirty="0" err="1"/>
              <a:t>num</a:t>
            </a:r>
            <a:r>
              <a:rPr lang="en-US" dirty="0"/>
              <a:t> edges) from p to q?</a:t>
            </a:r>
          </a:p>
          <a:p>
            <a:r>
              <a:rPr lang="en-US" dirty="0"/>
              <a:t>What is shortest path using edge weights? [beyond scope of 689]</a:t>
            </a:r>
          </a:p>
          <a:p>
            <a:r>
              <a:rPr lang="en-US" dirty="0"/>
              <a:t>Traveling salesman problem [beyond scope of 689]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227A7-1FCD-EA41-9C55-CCD5956FE375}"/>
              </a:ext>
            </a:extLst>
          </p:cNvPr>
          <p:cNvSpPr txBox="1"/>
          <p:nvPr/>
        </p:nvSpPr>
        <p:spPr>
          <a:xfrm>
            <a:off x="1116419" y="5732637"/>
            <a:ext cx="546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2"/>
              </a:rPr>
              <a:t>https://en.wikipedia.org/wiki/Travelling_salesman_problem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367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 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Adjacency matrix, n x n matrix of {0,1} if unlabeled or {labels} if edges are labeled; undirected matrices are symmetric</a:t>
            </a:r>
          </a:p>
          <a:p>
            <a:r>
              <a:rPr lang="en-US" dirty="0"/>
              <a:t>Wastes space for</a:t>
            </a:r>
            <a:br>
              <a:rPr lang="en-US" dirty="0"/>
            </a:br>
            <a:r>
              <a:rPr lang="en-US" dirty="0"/>
              <a:t>sparse edges; use</a:t>
            </a:r>
            <a:br>
              <a:rPr lang="en-US" dirty="0"/>
            </a:br>
            <a:r>
              <a:rPr lang="en-US" dirty="0"/>
              <a:t>sparse matrix</a:t>
            </a:r>
          </a:p>
          <a:p>
            <a:r>
              <a:rPr lang="en-US" dirty="0"/>
              <a:t>Fast to access</a:t>
            </a:r>
            <a:br>
              <a:rPr lang="en-US" dirty="0"/>
            </a:br>
            <a:r>
              <a:rPr lang="en-US" dirty="0"/>
              <a:t>arbitrary node’s</a:t>
            </a:r>
            <a:br>
              <a:rPr lang="en-US" dirty="0"/>
            </a:br>
            <a:r>
              <a:rPr lang="en-US" dirty="0"/>
              <a:t>edges if we have</a:t>
            </a:r>
            <a:br>
              <a:rPr lang="en-US" dirty="0"/>
            </a:br>
            <a:r>
              <a:rPr lang="en-US" dirty="0"/>
              <a:t>unique node IDs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889" y="2768241"/>
            <a:ext cx="7293839" cy="33874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631190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jeffe.cs.illinois.edu</a:t>
            </a:r>
            <a:r>
              <a:rPr lang="en-US" sz="1600" dirty="0"/>
              <a:t>/teaching/algorithms/book/05-graphs.pdf</a:t>
            </a:r>
          </a:p>
        </p:txBody>
      </p:sp>
    </p:spTree>
    <p:extLst>
      <p:ext uri="{BB962C8B-B14F-4D97-AF65-F5344CB8AC3E}">
        <p14:creationId xmlns:p14="http://schemas.microsoft.com/office/powerpoint/2010/main" val="177635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of edge lists for nodes</a:t>
            </a:r>
          </a:p>
          <a:p>
            <a:r>
              <a:rPr lang="en-US" dirty="0"/>
              <a:t>Fast arbitrary node access for numbered nodes, space efficient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10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Adjacency list implementations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625" y="2876911"/>
            <a:ext cx="8626750" cy="2946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631190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jeffe.cs.illinois.edu</a:t>
            </a:r>
            <a:r>
              <a:rPr lang="en-US" sz="1600" dirty="0"/>
              <a:t>/teaching/algorithms/book/05-graphs.pdf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A90582-CFAF-E744-BBC9-62CC03A24C1F}"/>
              </a:ext>
            </a:extLst>
          </p:cNvPr>
          <p:cNvSpPr txBox="1"/>
          <p:nvPr/>
        </p:nvSpPr>
        <p:spPr>
          <a:xfrm>
            <a:off x="2695698" y="2762756"/>
            <a:ext cx="177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Acts like an index</a:t>
            </a:r>
          </a:p>
        </p:txBody>
      </p:sp>
    </p:spTree>
    <p:extLst>
      <p:ext uri="{BB962C8B-B14F-4D97-AF65-F5344CB8AC3E}">
        <p14:creationId xmlns:p14="http://schemas.microsoft.com/office/powerpoint/2010/main" val="747701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nodes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implementation due to nice mapping to objects</a:t>
            </a:r>
          </a:p>
          <a:p>
            <a:r>
              <a:rPr lang="en-US" dirty="0"/>
              <a:t>Each node has info about that node and its edge list</a:t>
            </a:r>
          </a:p>
          <a:p>
            <a:r>
              <a:rPr lang="en-US" dirty="0"/>
              <a:t>Use list or dictionary index if you need to access nodes directly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D579F-9116-314E-A31B-3D37BB7398D6}"/>
              </a:ext>
            </a:extLst>
          </p:cNvPr>
          <p:cNvSpPr txBox="1"/>
          <p:nvPr/>
        </p:nvSpPr>
        <p:spPr>
          <a:xfrm>
            <a:off x="535022" y="3769939"/>
            <a:ext cx="5874164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Node: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[]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edge(self,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target:Node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self.edges.append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(target)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3314700"/>
            <a:ext cx="4699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88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with labels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2782"/>
            <a:ext cx="11372919" cy="17793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0D579F-9116-314E-A31B-3D37BB7398D6}"/>
              </a:ext>
            </a:extLst>
          </p:cNvPr>
          <p:cNvSpPr txBox="1"/>
          <p:nvPr/>
        </p:nvSpPr>
        <p:spPr>
          <a:xfrm>
            <a:off x="609599" y="1646542"/>
            <a:ext cx="5937115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__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{}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def edge(self,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label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target):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[label] = target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30058" y="1690688"/>
            <a:ext cx="4877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Edge-&gt;node is a dictionary, not list</a:t>
            </a:r>
          </a:p>
        </p:txBody>
      </p:sp>
      <p:sp>
        <p:nvSpPr>
          <p:cNvPr id="8" name="Rectangle 7"/>
          <p:cNvSpPr/>
          <p:nvPr/>
        </p:nvSpPr>
        <p:spPr>
          <a:xfrm>
            <a:off x="7250259" y="2338755"/>
            <a:ext cx="32431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sf.edge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100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,sj)</a:t>
            </a: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sj.edge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150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,baker)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…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002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8465</TotalTime>
  <Words>2809</Words>
  <Application>Microsoft Office PowerPoint</Application>
  <PresentationFormat>Widescreen</PresentationFormat>
  <Paragraphs>265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Cambria Math</vt:lpstr>
      <vt:lpstr>Consolas</vt:lpstr>
      <vt:lpstr>Monaco</vt:lpstr>
      <vt:lpstr>Office Theme</vt:lpstr>
      <vt:lpstr>Graphs</vt:lpstr>
      <vt:lpstr>What’s a graph?</vt:lpstr>
      <vt:lpstr>Undirected graph, terms</vt:lpstr>
      <vt:lpstr>Facebook friend network, different layouts</vt:lpstr>
      <vt:lpstr>Common questions</vt:lpstr>
      <vt:lpstr>Adjacency matrix implementations</vt:lpstr>
      <vt:lpstr>PowerPoint Presentation</vt:lpstr>
      <vt:lpstr>Connected nodes implementation</vt:lpstr>
      <vt:lpstr>Implementation with labels</vt:lpstr>
      <vt:lpstr>Depth-first search (review)</vt:lpstr>
      <vt:lpstr>Is there a cycle (p can reach p)?</vt:lpstr>
      <vt:lpstr>Find set of nodes p can reach</vt:lpstr>
      <vt:lpstr>Find set of nodes p can reach, track depth</vt:lpstr>
      <vt:lpstr>Find neighborhood within k edges</vt:lpstr>
      <vt:lpstr>Find first path from p to q</vt:lpstr>
      <vt:lpstr>Find first path from p to q</vt:lpstr>
      <vt:lpstr>Breadth-first search vs DFS</vt:lpstr>
      <vt:lpstr>BFS implementation</vt:lpstr>
      <vt:lpstr>Find shortest path from p to q?</vt:lpstr>
      <vt:lpstr>Topological sort (acyclic graphs)</vt:lpstr>
      <vt:lpstr>Example topological sort (u depends v)</vt:lpstr>
      <vt:lpstr>Example where u precedes v</vt:lpstr>
      <vt:lpstr>DFS postorder traversal</vt:lpstr>
      <vt:lpstr>With multiple roots, hit them all</vt:lpstr>
      <vt:lpstr>Summary</vt:lpstr>
      <vt:lpstr>Sample graph problems</vt:lpstr>
      <vt:lpstr>Exercise</vt:lpstr>
      <vt:lpstr>Exercise</vt:lpstr>
      <vt:lpstr>Exercise: Boggle</vt:lpstr>
      <vt:lpstr>Exercise: Find all words with given prefix </vt:lpstr>
      <vt:lpstr>Exercise: Find all words with given prefix </vt:lpstr>
      <vt:lpstr>Coding exercise: Visualize: FB friend graph with networkx</vt:lpstr>
      <vt:lpstr>Coding exercise networkx: distances from SF to other cities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</dc:title>
  <dc:creator>Microsoft Office User</dc:creator>
  <cp:lastModifiedBy>Mustafa</cp:lastModifiedBy>
  <cp:revision>303</cp:revision>
  <cp:lastPrinted>2021-04-29T20:30:38Z</cp:lastPrinted>
  <dcterms:created xsi:type="dcterms:W3CDTF">2019-02-25T18:17:22Z</dcterms:created>
  <dcterms:modified xsi:type="dcterms:W3CDTF">2023-02-23T06:32:03Z</dcterms:modified>
</cp:coreProperties>
</file>